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oto Sans KR"/>
      <p:regular r:id="rId29"/>
      <p:bold r:id="rId30"/>
    </p:embeddedFont>
    <p:embeddedFont>
      <p:font typeface="No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otoSansKR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otoSans-regular.fntdata"/><Relationship Id="rId30" Type="http://schemas.openxmlformats.org/officeDocument/2006/relationships/font" Target="fonts/NotoSansKR-bold.fntdata"/><Relationship Id="rId11" Type="http://schemas.openxmlformats.org/officeDocument/2006/relationships/slide" Target="slides/slide5.xml"/><Relationship Id="rId33" Type="http://schemas.openxmlformats.org/officeDocument/2006/relationships/font" Target="fonts/NotoSans-italic.fntdata"/><Relationship Id="rId10" Type="http://schemas.openxmlformats.org/officeDocument/2006/relationships/slide" Target="slides/slide4.xml"/><Relationship Id="rId32" Type="http://schemas.openxmlformats.org/officeDocument/2006/relationships/font" Target="fonts/Noto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Noto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56b3759c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56b3759c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aa90c0d8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aa90c0d8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aa90c0d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aa90c0d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aa90c0d8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aa90c0d8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aa456e4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baa456e4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aa90c0d80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aa90c0d80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aa90c0d8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baa90c0d8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aa90c0d80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baa90c0d80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aa90c0d80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baa90c0d80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982f524a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982f524a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aa90c0d8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baa90c0d8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982f524ac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982f524ac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aa90c0d8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baa90c0d8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aa456e4f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baa456e4f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baa90c0d8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baa90c0d8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980f0ae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980f0ae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aa90c0d8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aa90c0d8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982f524ac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982f524ac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982f524a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982f524a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980f0aeb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980f0aeb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980f0aeb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980f0aeb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982f524a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982f524a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40.png"/><Relationship Id="rId13" Type="http://schemas.openxmlformats.org/officeDocument/2006/relationships/image" Target="../media/image35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9" Type="http://schemas.openxmlformats.org/officeDocument/2006/relationships/image" Target="../media/image12.png"/><Relationship Id="rId14" Type="http://schemas.openxmlformats.org/officeDocument/2006/relationships/image" Target="../media/image8.png"/><Relationship Id="rId5" Type="http://schemas.openxmlformats.org/officeDocument/2006/relationships/image" Target="../media/image37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qLwqtqsV06o" TargetMode="External"/><Relationship Id="rId4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2192300" y="3185850"/>
            <a:ext cx="4701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DADAD"/>
                </a:solidFill>
                <a:latin typeface="Noto Sans KR"/>
                <a:ea typeface="Noto Sans KR"/>
                <a:cs typeface="Noto Sans KR"/>
                <a:sym typeface="Noto Sans KR"/>
              </a:rPr>
              <a:t>Korea IT 2023 - 02 심화프로젝트</a:t>
            </a:r>
            <a:endParaRPr b="1" sz="1600">
              <a:solidFill>
                <a:srgbClr val="ADADA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400" y="333550"/>
            <a:ext cx="973200" cy="973200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5400000" dist="19050">
              <a:srgbClr val="F3F3F3">
                <a:alpha val="50000"/>
              </a:srgbClr>
            </a:outerShdw>
          </a:effectLst>
        </p:spPr>
      </p:pic>
      <p:sp>
        <p:nvSpPr>
          <p:cNvPr id="101" name="Google Shape;101;p25"/>
          <p:cNvSpPr/>
          <p:nvPr/>
        </p:nvSpPr>
        <p:spPr>
          <a:xfrm>
            <a:off x="3214350" y="1718300"/>
            <a:ext cx="2715300" cy="973200"/>
          </a:xfrm>
          <a:prstGeom prst="roundRect">
            <a:avLst>
              <a:gd fmla="val 16667" name="adj"/>
            </a:avLst>
          </a:prstGeom>
          <a:solidFill>
            <a:srgbClr val="06061A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>
              <a:schemeClr val="accent2">
                <a:alpha val="4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Scrap</a:t>
            </a:r>
            <a:endParaRPr b="1" sz="48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3350700" y="3837700"/>
            <a:ext cx="2442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D9EEB"/>
                </a:solidFill>
                <a:latin typeface="Noto Sans KR"/>
                <a:ea typeface="Noto Sans KR"/>
                <a:cs typeface="Noto Sans KR"/>
                <a:sym typeface="Noto Sans KR"/>
              </a:rPr>
              <a:t>최종</a:t>
            </a:r>
            <a:r>
              <a:rPr b="1" lang="en" sz="2000">
                <a:solidFill>
                  <a:srgbClr val="6D9EE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" sz="2000">
                <a:solidFill>
                  <a:srgbClr val="6D9EEB"/>
                </a:solidFill>
                <a:latin typeface="Noto Sans KR"/>
                <a:ea typeface="Noto Sans KR"/>
                <a:cs typeface="Noto Sans KR"/>
                <a:sym typeface="Noto Sans KR"/>
              </a:rPr>
              <a:t>발표</a:t>
            </a:r>
            <a:endParaRPr b="1" sz="2000">
              <a:solidFill>
                <a:srgbClr val="6D9EE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459875" y="1775075"/>
            <a:ext cx="2286000" cy="274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3429000" y="1775075"/>
            <a:ext cx="2286000" cy="274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6398125" y="1775075"/>
            <a:ext cx="2286000" cy="274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74AA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4000650" y="500350"/>
            <a:ext cx="1142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구조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30" name="Google Shape;230;p34"/>
          <p:cNvGrpSpPr/>
          <p:nvPr/>
        </p:nvGrpSpPr>
        <p:grpSpPr>
          <a:xfrm>
            <a:off x="802775" y="1600200"/>
            <a:ext cx="1600200" cy="365700"/>
            <a:chOff x="4752675" y="931700"/>
            <a:chExt cx="1828800" cy="365700"/>
          </a:xfrm>
        </p:grpSpPr>
        <p:sp>
          <p:nvSpPr>
            <p:cNvPr id="231" name="Google Shape;231;p34"/>
            <p:cNvSpPr/>
            <p:nvPr/>
          </p:nvSpPr>
          <p:spPr>
            <a:xfrm>
              <a:off x="4752675" y="931700"/>
              <a:ext cx="1828800" cy="3657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4"/>
            <p:cNvSpPr txBox="1"/>
            <p:nvPr/>
          </p:nvSpPr>
          <p:spPr>
            <a:xfrm>
              <a:off x="4752675" y="931700"/>
              <a:ext cx="1828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Front</a:t>
              </a:r>
              <a:endParaRPr b="1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33" name="Google Shape;233;p34"/>
          <p:cNvSpPr/>
          <p:nvPr/>
        </p:nvSpPr>
        <p:spPr>
          <a:xfrm>
            <a:off x="3771900" y="1600200"/>
            <a:ext cx="1600200" cy="365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3771900" y="1600200"/>
            <a:ext cx="1600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Back</a:t>
            </a:r>
            <a:endParaRPr b="1" sz="16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6741025" y="1600200"/>
            <a:ext cx="1600200" cy="365700"/>
          </a:xfrm>
          <a:prstGeom prst="roundRect">
            <a:avLst>
              <a:gd fmla="val 16667" name="adj"/>
            </a:avLst>
          </a:prstGeom>
          <a:solidFill>
            <a:srgbClr val="74AA9C"/>
          </a:solidFill>
          <a:ln cap="flat" cmpd="sng" w="38100">
            <a:solidFill>
              <a:srgbClr val="74AA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6741025" y="1600200"/>
            <a:ext cx="1600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ChatGPT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975" y="242309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242309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9100" y="3760773"/>
            <a:ext cx="685800" cy="4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8219" y="2423098"/>
            <a:ext cx="68580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4"/>
          <p:cNvCxnSpPr/>
          <p:nvPr/>
        </p:nvCxnSpPr>
        <p:spPr>
          <a:xfrm>
            <a:off x="2155788" y="2689800"/>
            <a:ext cx="18633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4"/>
          <p:cNvCxnSpPr/>
          <p:nvPr/>
        </p:nvCxnSpPr>
        <p:spPr>
          <a:xfrm>
            <a:off x="5124900" y="2689800"/>
            <a:ext cx="18633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4"/>
          <p:cNvCxnSpPr/>
          <p:nvPr/>
        </p:nvCxnSpPr>
        <p:spPr>
          <a:xfrm>
            <a:off x="4648198" y="3244788"/>
            <a:ext cx="0" cy="380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" name="Google Shape;24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9975" y="3653000"/>
            <a:ext cx="68580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4"/>
          <p:cNvCxnSpPr/>
          <p:nvPr/>
        </p:nvCxnSpPr>
        <p:spPr>
          <a:xfrm rot="10800000">
            <a:off x="1679073" y="3230075"/>
            <a:ext cx="0" cy="380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4"/>
          <p:cNvCxnSpPr/>
          <p:nvPr/>
        </p:nvCxnSpPr>
        <p:spPr>
          <a:xfrm rot="10800000">
            <a:off x="5124900" y="2842200"/>
            <a:ext cx="186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4"/>
          <p:cNvCxnSpPr/>
          <p:nvPr/>
        </p:nvCxnSpPr>
        <p:spPr>
          <a:xfrm rot="10800000">
            <a:off x="2155788" y="2842200"/>
            <a:ext cx="186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4"/>
          <p:cNvCxnSpPr/>
          <p:nvPr/>
        </p:nvCxnSpPr>
        <p:spPr>
          <a:xfrm rot="10800000">
            <a:off x="4495798" y="3244788"/>
            <a:ext cx="0" cy="38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1526673" y="3244788"/>
            <a:ext cx="0" cy="38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/>
          <p:nvPr/>
        </p:nvSpPr>
        <p:spPr>
          <a:xfrm>
            <a:off x="7304494" y="2507975"/>
            <a:ext cx="1143000" cy="22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4566650" y="2507975"/>
            <a:ext cx="1143000" cy="22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459875" y="2507975"/>
            <a:ext cx="1143000" cy="22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3345525" y="530875"/>
            <a:ext cx="22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459863" y="1645920"/>
            <a:ext cx="1143000" cy="6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459863" y="1714470"/>
            <a:ext cx="114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언어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1828800" y="1645920"/>
            <a:ext cx="1143000" cy="6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1828800" y="1714470"/>
            <a:ext cx="114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프레임워크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3197719" y="1645920"/>
            <a:ext cx="1143000" cy="6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 txBox="1"/>
          <p:nvPr/>
        </p:nvSpPr>
        <p:spPr>
          <a:xfrm>
            <a:off x="3197713" y="1714470"/>
            <a:ext cx="114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&amp; DB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4566638" y="1645925"/>
            <a:ext cx="1143000" cy="6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/>
        </p:nvSpPr>
        <p:spPr>
          <a:xfrm>
            <a:off x="4566638" y="1714475"/>
            <a:ext cx="114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API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5935563" y="1645925"/>
            <a:ext cx="1143000" cy="6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/>
        </p:nvSpPr>
        <p:spPr>
          <a:xfrm>
            <a:off x="5935563" y="1714475"/>
            <a:ext cx="114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디자인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7304488" y="1645925"/>
            <a:ext cx="1143000" cy="68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 txBox="1"/>
          <p:nvPr/>
        </p:nvSpPr>
        <p:spPr>
          <a:xfrm>
            <a:off x="7304488" y="1703825"/>
            <a:ext cx="114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협업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63" y="273962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75" y="3812395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/>
          <p:nvPr/>
        </p:nvSpPr>
        <p:spPr>
          <a:xfrm>
            <a:off x="1828800" y="2507975"/>
            <a:ext cx="1143000" cy="22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7400" y="273962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7400" y="381239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/>
          <p:nvPr/>
        </p:nvSpPr>
        <p:spPr>
          <a:xfrm>
            <a:off x="3197719" y="2507975"/>
            <a:ext cx="1143000" cy="22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6325" y="2876784"/>
            <a:ext cx="685800" cy="41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6325" y="3920173"/>
            <a:ext cx="685800" cy="47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5244" y="2739623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/>
          <p:nvPr/>
        </p:nvSpPr>
        <p:spPr>
          <a:xfrm>
            <a:off x="5935569" y="2507975"/>
            <a:ext cx="1143000" cy="22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6846" y="2739626"/>
            <a:ext cx="460465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1735" y="3819814"/>
            <a:ext cx="45066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33100" y="2736579"/>
            <a:ext cx="68580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33100" y="3819813"/>
            <a:ext cx="685801" cy="6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79606" y="3833325"/>
            <a:ext cx="717075" cy="7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2245300" y="58450"/>
            <a:ext cx="532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Wireframe(로그인전)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808" y="1340848"/>
            <a:ext cx="2807847" cy="1575828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400" y="1350400"/>
            <a:ext cx="2807852" cy="157877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pic>
        <p:nvPicPr>
          <p:cNvPr id="292" name="Google Shape;29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350" y="3231450"/>
            <a:ext cx="2807751" cy="1598377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sp>
        <p:nvSpPr>
          <p:cNvPr id="293" name="Google Shape;293;p36"/>
          <p:cNvSpPr/>
          <p:nvPr/>
        </p:nvSpPr>
        <p:spPr>
          <a:xfrm>
            <a:off x="2481606" y="1482560"/>
            <a:ext cx="868200" cy="969900"/>
          </a:xfrm>
          <a:prstGeom prst="roundRect">
            <a:avLst>
              <a:gd fmla="val 11906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36"/>
          <p:cNvCxnSpPr/>
          <p:nvPr/>
        </p:nvCxnSpPr>
        <p:spPr>
          <a:xfrm flipH="1" rot="10800000">
            <a:off x="2623514" y="1287542"/>
            <a:ext cx="1200" cy="195000"/>
          </a:xfrm>
          <a:prstGeom prst="straightConnector1">
            <a:avLst/>
          </a:prstGeom>
          <a:noFill/>
          <a:ln cap="flat" cmpd="sng" w="19050">
            <a:solidFill>
              <a:srgbClr val="12CCEB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95" name="Google Shape;29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3725" y="3231450"/>
            <a:ext cx="2807742" cy="162240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sp>
        <p:nvSpPr>
          <p:cNvPr id="296" name="Google Shape;296;p36"/>
          <p:cNvSpPr txBox="1"/>
          <p:nvPr/>
        </p:nvSpPr>
        <p:spPr>
          <a:xfrm>
            <a:off x="2138125" y="1053850"/>
            <a:ext cx="9720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CCEB"/>
                </a:solidFill>
              </a:rPr>
              <a:t>소개 영상</a:t>
            </a:r>
            <a:endParaRPr>
              <a:solidFill>
                <a:srgbClr val="12CCEB"/>
              </a:solidFill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3130150" y="1350400"/>
            <a:ext cx="276900" cy="69300"/>
          </a:xfrm>
          <a:prstGeom prst="roundRect">
            <a:avLst>
              <a:gd fmla="val 11906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98" name="Google Shape;298;p36"/>
          <p:cNvSpPr/>
          <p:nvPr/>
        </p:nvSpPr>
        <p:spPr>
          <a:xfrm>
            <a:off x="1083725" y="3754188"/>
            <a:ext cx="2808000" cy="500400"/>
          </a:xfrm>
          <a:prstGeom prst="roundRect">
            <a:avLst>
              <a:gd fmla="val 11906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  <a:effectLst>
            <a:outerShdw blurRad="671513" rotWithShape="0" algn="bl" dir="546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36"/>
          <p:cNvCxnSpPr/>
          <p:nvPr/>
        </p:nvCxnSpPr>
        <p:spPr>
          <a:xfrm flipH="1" rot="10800000">
            <a:off x="3025471" y="3585882"/>
            <a:ext cx="1200" cy="168300"/>
          </a:xfrm>
          <a:prstGeom prst="straightConnector1">
            <a:avLst/>
          </a:prstGeom>
          <a:noFill/>
          <a:ln cap="flat" cmpd="sng" w="19050">
            <a:solidFill>
              <a:srgbClr val="12CCEB"/>
            </a:solidFill>
            <a:prstDash val="solid"/>
            <a:round/>
            <a:headEnd len="med" w="med" type="none"/>
            <a:tailEnd len="med" w="med" type="oval"/>
          </a:ln>
          <a:effectLst>
            <a:outerShdw blurRad="671513" rotWithShape="0" algn="bl" dir="5460000" dist="19050">
              <a:srgbClr val="000000"/>
            </a:outerShdw>
          </a:effectLst>
        </p:spPr>
      </p:cxnSp>
      <p:sp>
        <p:nvSpPr>
          <p:cNvPr id="300" name="Google Shape;300;p36"/>
          <p:cNvSpPr txBox="1"/>
          <p:nvPr/>
        </p:nvSpPr>
        <p:spPr>
          <a:xfrm>
            <a:off x="2201674" y="3299350"/>
            <a:ext cx="1648800" cy="261000"/>
          </a:xfrm>
          <a:prstGeom prst="rect">
            <a:avLst/>
          </a:prstGeom>
          <a:noFill/>
          <a:ln>
            <a:noFill/>
          </a:ln>
          <a:effectLst>
            <a:outerShdw blurRad="671513" rotWithShape="0" algn="bl" dir="546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CCEB"/>
                </a:solidFill>
              </a:rPr>
              <a:t>지원되는 신문사</a:t>
            </a:r>
            <a:endParaRPr>
              <a:solidFill>
                <a:srgbClr val="12CCEB"/>
              </a:solidFill>
            </a:endParaRPr>
          </a:p>
        </p:txBody>
      </p:sp>
      <p:cxnSp>
        <p:nvCxnSpPr>
          <p:cNvPr id="301" name="Google Shape;301;p36"/>
          <p:cNvCxnSpPr>
            <a:stCxn id="290" idx="3"/>
            <a:endCxn id="291" idx="1"/>
          </p:cNvCxnSpPr>
          <p:nvPr/>
        </p:nvCxnSpPr>
        <p:spPr>
          <a:xfrm>
            <a:off x="3891655" y="2128762"/>
            <a:ext cx="1360800" cy="1110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6"/>
          <p:cNvCxnSpPr/>
          <p:nvPr/>
        </p:nvCxnSpPr>
        <p:spPr>
          <a:xfrm rot="10800000">
            <a:off x="3324814" y="1131692"/>
            <a:ext cx="0" cy="218700"/>
          </a:xfrm>
          <a:prstGeom prst="straightConnector1">
            <a:avLst/>
          </a:prstGeom>
          <a:noFill/>
          <a:ln cap="flat" cmpd="sng" w="19050">
            <a:solidFill>
              <a:srgbClr val="12CCEB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03" name="Google Shape;303;p36"/>
          <p:cNvSpPr txBox="1"/>
          <p:nvPr/>
        </p:nvSpPr>
        <p:spPr>
          <a:xfrm>
            <a:off x="2587425" y="776950"/>
            <a:ext cx="1589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CCEB"/>
                </a:solidFill>
              </a:rPr>
              <a:t>로그인 / 회원가입</a:t>
            </a:r>
            <a:endParaRPr>
              <a:solidFill>
                <a:srgbClr val="12CCEB"/>
              </a:solidFill>
            </a:endParaRPr>
          </a:p>
        </p:txBody>
      </p:sp>
      <p:cxnSp>
        <p:nvCxnSpPr>
          <p:cNvPr id="304" name="Google Shape;304;p36"/>
          <p:cNvCxnSpPr/>
          <p:nvPr/>
        </p:nvCxnSpPr>
        <p:spPr>
          <a:xfrm>
            <a:off x="4572000" y="2124775"/>
            <a:ext cx="0" cy="192180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6"/>
          <p:cNvCxnSpPr>
            <a:endCxn id="292" idx="1"/>
          </p:cNvCxnSpPr>
          <p:nvPr/>
        </p:nvCxnSpPr>
        <p:spPr>
          <a:xfrm>
            <a:off x="4581550" y="4030638"/>
            <a:ext cx="649800" cy="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6"/>
          <p:cNvSpPr txBox="1"/>
          <p:nvPr/>
        </p:nvSpPr>
        <p:spPr>
          <a:xfrm>
            <a:off x="5918525" y="1419700"/>
            <a:ext cx="14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2CCEB"/>
                </a:solidFill>
              </a:rPr>
              <a:t>회원가입</a:t>
            </a:r>
            <a:endParaRPr sz="2000">
              <a:solidFill>
                <a:srgbClr val="12CCEB"/>
              </a:solidFill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5918525" y="3299350"/>
            <a:ext cx="14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2CCEB"/>
                </a:solidFill>
              </a:rPr>
              <a:t>로그인</a:t>
            </a:r>
            <a:endParaRPr sz="2000">
              <a:solidFill>
                <a:srgbClr val="12CCE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00" y="1001775"/>
            <a:ext cx="3072698" cy="1727681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pic>
        <p:nvPicPr>
          <p:cNvPr id="313" name="Google Shape;3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00" y="3229844"/>
            <a:ext cx="3072698" cy="172770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pic>
        <p:nvPicPr>
          <p:cNvPr id="314" name="Google Shape;3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500" y="3229850"/>
            <a:ext cx="3072698" cy="17277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cxnSp>
        <p:nvCxnSpPr>
          <p:cNvPr id="315" name="Google Shape;315;p37"/>
          <p:cNvCxnSpPr>
            <a:stCxn id="316" idx="3"/>
            <a:endCxn id="317" idx="1"/>
          </p:cNvCxnSpPr>
          <p:nvPr/>
        </p:nvCxnSpPr>
        <p:spPr>
          <a:xfrm>
            <a:off x="3081925" y="1228000"/>
            <a:ext cx="2214600" cy="63060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7" name="Google Shape;31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6500" y="994738"/>
            <a:ext cx="3072698" cy="1727687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sp>
        <p:nvSpPr>
          <p:cNvPr id="318" name="Google Shape;318;p37"/>
          <p:cNvSpPr/>
          <p:nvPr/>
        </p:nvSpPr>
        <p:spPr>
          <a:xfrm>
            <a:off x="4176173" y="1337475"/>
            <a:ext cx="559200" cy="567000"/>
          </a:xfrm>
          <a:prstGeom prst="rect">
            <a:avLst/>
          </a:prstGeom>
          <a:solidFill>
            <a:srgbClr val="0606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7"/>
          <p:cNvSpPr txBox="1"/>
          <p:nvPr/>
        </p:nvSpPr>
        <p:spPr>
          <a:xfrm>
            <a:off x="4012550" y="1431238"/>
            <a:ext cx="886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9F0"/>
                </a:solidFill>
              </a:rPr>
              <a:t>기사 스크랩</a:t>
            </a:r>
            <a:endParaRPr>
              <a:solidFill>
                <a:srgbClr val="4DD9F0"/>
              </a:solidFill>
            </a:endParaRPr>
          </a:p>
        </p:txBody>
      </p:sp>
      <p:cxnSp>
        <p:nvCxnSpPr>
          <p:cNvPr id="320" name="Google Shape;320;p37"/>
          <p:cNvCxnSpPr>
            <a:stCxn id="321" idx="2"/>
            <a:endCxn id="313" idx="0"/>
          </p:cNvCxnSpPr>
          <p:nvPr/>
        </p:nvCxnSpPr>
        <p:spPr>
          <a:xfrm>
            <a:off x="1017050" y="1222075"/>
            <a:ext cx="1294200" cy="200790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7"/>
          <p:cNvCxnSpPr/>
          <p:nvPr/>
        </p:nvCxnSpPr>
        <p:spPr>
          <a:xfrm flipH="1" rot="10800000">
            <a:off x="3498650" y="3859000"/>
            <a:ext cx="2433900" cy="660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37"/>
          <p:cNvSpPr/>
          <p:nvPr/>
        </p:nvSpPr>
        <p:spPr>
          <a:xfrm>
            <a:off x="4252473" y="3571300"/>
            <a:ext cx="559200" cy="567000"/>
          </a:xfrm>
          <a:prstGeom prst="rect">
            <a:avLst/>
          </a:prstGeom>
          <a:solidFill>
            <a:srgbClr val="0606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4088850" y="3665063"/>
            <a:ext cx="886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9F0"/>
                </a:solidFill>
              </a:rPr>
              <a:t>스크랩</a:t>
            </a:r>
            <a:endParaRPr>
              <a:solidFill>
                <a:srgbClr val="4DD9F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9F0"/>
                </a:solidFill>
              </a:rPr>
              <a:t>클릭</a:t>
            </a:r>
            <a:endParaRPr>
              <a:solidFill>
                <a:srgbClr val="4DD9F0"/>
              </a:solidFill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5991349" y="3332173"/>
            <a:ext cx="1683000" cy="1323600"/>
          </a:xfrm>
          <a:prstGeom prst="roundRect">
            <a:avLst>
              <a:gd fmla="val 7725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6203600" y="2966775"/>
            <a:ext cx="1258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9F0"/>
                </a:solidFill>
              </a:rPr>
              <a:t>스크랩 팝업</a:t>
            </a:r>
            <a:endParaRPr>
              <a:solidFill>
                <a:srgbClr val="4DD9F0"/>
              </a:solidFill>
            </a:endParaRPr>
          </a:p>
        </p:txBody>
      </p:sp>
      <p:sp>
        <p:nvSpPr>
          <p:cNvPr id="327" name="Google Shape;327;p37"/>
          <p:cNvSpPr/>
          <p:nvPr/>
        </p:nvSpPr>
        <p:spPr>
          <a:xfrm>
            <a:off x="6426875" y="1117300"/>
            <a:ext cx="1258500" cy="1084800"/>
          </a:xfrm>
          <a:prstGeom prst="roundRect">
            <a:avLst>
              <a:gd fmla="val 7725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 txBox="1"/>
          <p:nvPr/>
        </p:nvSpPr>
        <p:spPr>
          <a:xfrm>
            <a:off x="6426875" y="751900"/>
            <a:ext cx="1258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9F0"/>
                </a:solidFill>
              </a:rPr>
              <a:t>결과물 출력</a:t>
            </a:r>
            <a:endParaRPr>
              <a:solidFill>
                <a:srgbClr val="4DD9F0"/>
              </a:solidFill>
            </a:endParaRPr>
          </a:p>
        </p:txBody>
      </p:sp>
      <p:sp>
        <p:nvSpPr>
          <p:cNvPr id="329" name="Google Shape;329;p37"/>
          <p:cNvSpPr/>
          <p:nvPr/>
        </p:nvSpPr>
        <p:spPr>
          <a:xfrm>
            <a:off x="2057675" y="1337475"/>
            <a:ext cx="1015500" cy="487800"/>
          </a:xfrm>
          <a:prstGeom prst="roundRect">
            <a:avLst>
              <a:gd fmla="val 7725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1316875" y="1825275"/>
            <a:ext cx="2480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D9F0"/>
                </a:solidFill>
              </a:rPr>
              <a:t>인기 기사 트렌드 카드</a:t>
            </a:r>
            <a:endParaRPr>
              <a:solidFill>
                <a:srgbClr val="4DD9F0"/>
              </a:solidFill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1723400" y="76275"/>
            <a:ext cx="598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Wireframe(로그인 이후)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774800" y="1090975"/>
            <a:ext cx="484500" cy="131100"/>
          </a:xfrm>
          <a:prstGeom prst="roundRect">
            <a:avLst>
              <a:gd fmla="val 7725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2876150" y="3398050"/>
            <a:ext cx="622500" cy="913500"/>
          </a:xfrm>
          <a:prstGeom prst="roundRect">
            <a:avLst>
              <a:gd fmla="val 7725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7"/>
          <p:cNvSpPr/>
          <p:nvPr/>
        </p:nvSpPr>
        <p:spPr>
          <a:xfrm>
            <a:off x="2031925" y="1166800"/>
            <a:ext cx="1050000" cy="122400"/>
          </a:xfrm>
          <a:prstGeom prst="roundRect">
            <a:avLst>
              <a:gd fmla="val 7725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049" y="1394076"/>
            <a:ext cx="2828323" cy="159027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sp>
        <p:nvSpPr>
          <p:cNvPr id="338" name="Google Shape;338;p38"/>
          <p:cNvSpPr txBox="1"/>
          <p:nvPr/>
        </p:nvSpPr>
        <p:spPr>
          <a:xfrm>
            <a:off x="1323900" y="141075"/>
            <a:ext cx="649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Wireframe(설정 페이지)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037" y="3250044"/>
            <a:ext cx="2828323" cy="1590284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pic>
        <p:nvPicPr>
          <p:cNvPr id="340" name="Google Shape;3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513" y="3250050"/>
            <a:ext cx="2828323" cy="159027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pic>
        <p:nvPicPr>
          <p:cNvPr id="341" name="Google Shape;34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8137" y="1813988"/>
            <a:ext cx="1756850" cy="7504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pic>
        <p:nvPicPr>
          <p:cNvPr id="342" name="Google Shape;34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2087" y="1462788"/>
            <a:ext cx="2053350" cy="15298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chemeClr val="dk1">
                <a:alpha val="64999"/>
              </a:schemeClr>
            </a:outerShdw>
          </a:effectLst>
        </p:spPr>
      </p:pic>
      <p:sp>
        <p:nvSpPr>
          <p:cNvPr id="343" name="Google Shape;343;p38"/>
          <p:cNvSpPr/>
          <p:nvPr/>
        </p:nvSpPr>
        <p:spPr>
          <a:xfrm>
            <a:off x="921025" y="3436950"/>
            <a:ext cx="394800" cy="346200"/>
          </a:xfrm>
          <a:prstGeom prst="roundRect">
            <a:avLst>
              <a:gd fmla="val 7725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38"/>
          <p:cNvCxnSpPr>
            <a:stCxn id="343" idx="3"/>
            <a:endCxn id="342" idx="1"/>
          </p:cNvCxnSpPr>
          <p:nvPr/>
        </p:nvCxnSpPr>
        <p:spPr>
          <a:xfrm flipH="1" rot="10800000">
            <a:off x="1315825" y="2227650"/>
            <a:ext cx="2706300" cy="138240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8"/>
          <p:cNvSpPr/>
          <p:nvPr/>
        </p:nvSpPr>
        <p:spPr>
          <a:xfrm>
            <a:off x="4013525" y="2383000"/>
            <a:ext cx="1258500" cy="304800"/>
          </a:xfrm>
          <a:prstGeom prst="roundRect">
            <a:avLst>
              <a:gd fmla="val 7725" name="adj"/>
            </a:avLst>
          </a:prstGeom>
          <a:noFill/>
          <a:ln cap="flat" cmpd="sng" w="19050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" name="Google Shape;346;p38"/>
          <p:cNvCxnSpPr>
            <a:stCxn id="345" idx="3"/>
            <a:endCxn id="341" idx="1"/>
          </p:cNvCxnSpPr>
          <p:nvPr/>
        </p:nvCxnSpPr>
        <p:spPr>
          <a:xfrm flipH="1" rot="10800000">
            <a:off x="5272025" y="2189200"/>
            <a:ext cx="1076100" cy="34620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/>
        </p:nvSpPr>
        <p:spPr>
          <a:xfrm>
            <a:off x="3420150" y="119950"/>
            <a:ext cx="23037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User Flow</a:t>
            </a:r>
            <a:endParaRPr b="1" sz="2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00" y="594939"/>
            <a:ext cx="7671797" cy="431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/>
        </p:nvSpPr>
        <p:spPr>
          <a:xfrm>
            <a:off x="3966600" y="275000"/>
            <a:ext cx="12108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ERD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850" y="1120400"/>
            <a:ext cx="6712300" cy="3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/>
          <p:nvPr/>
        </p:nvSpPr>
        <p:spPr>
          <a:xfrm>
            <a:off x="1389873" y="1713649"/>
            <a:ext cx="1324800" cy="3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5662352" y="2053791"/>
            <a:ext cx="1324800" cy="3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40"/>
          <p:cNvCxnSpPr>
            <a:stCxn id="360" idx="1"/>
            <a:endCxn id="359" idx="3"/>
          </p:cNvCxnSpPr>
          <p:nvPr/>
        </p:nvCxnSpPr>
        <p:spPr>
          <a:xfrm rot="10800000">
            <a:off x="2714552" y="1883691"/>
            <a:ext cx="2947800" cy="3402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2" name="Google Shape;362;p40"/>
          <p:cNvSpPr txBox="1"/>
          <p:nvPr/>
        </p:nvSpPr>
        <p:spPr>
          <a:xfrm>
            <a:off x="4437612" y="3047221"/>
            <a:ext cx="1086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1 : M</a:t>
            </a:r>
            <a:endParaRPr b="1" sz="24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/>
        </p:nvSpPr>
        <p:spPr>
          <a:xfrm>
            <a:off x="2679450" y="2286750"/>
            <a:ext cx="37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시연 영상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 title="scrap-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/>
        </p:nvSpPr>
        <p:spPr>
          <a:xfrm>
            <a:off x="2679450" y="529625"/>
            <a:ext cx="37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일정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460025" y="2272850"/>
            <a:ext cx="1645800" cy="548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/>
          <p:nvPr/>
        </p:nvSpPr>
        <p:spPr>
          <a:xfrm>
            <a:off x="2105525" y="2272850"/>
            <a:ext cx="1645800" cy="548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/>
          <p:nvPr/>
        </p:nvSpPr>
        <p:spPr>
          <a:xfrm>
            <a:off x="3748950" y="2272850"/>
            <a:ext cx="1645800" cy="548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/>
          <p:nvPr/>
        </p:nvSpPr>
        <p:spPr>
          <a:xfrm>
            <a:off x="5394750" y="2272850"/>
            <a:ext cx="1645800" cy="548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/>
          <p:nvPr/>
        </p:nvSpPr>
        <p:spPr>
          <a:xfrm>
            <a:off x="7038175" y="2272850"/>
            <a:ext cx="1645800" cy="548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688625" y="2262200"/>
            <a:ext cx="1188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12/11</a:t>
            </a:r>
            <a:b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~ 12/15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2334125" y="2262200"/>
            <a:ext cx="1188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12/18</a:t>
            </a:r>
            <a:b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~ 12/24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3977550" y="2262200"/>
            <a:ext cx="1188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12/25</a:t>
            </a:r>
            <a:b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~ 01/07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5623350" y="2262200"/>
            <a:ext cx="1188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01/08</a:t>
            </a:r>
            <a:b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~ 01/14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7266775" y="2262200"/>
            <a:ext cx="1188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01/15</a:t>
            </a:r>
            <a:b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~ 01/28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8" name="Google Shape;388;p43"/>
          <p:cNvSpPr txBox="1"/>
          <p:nvPr/>
        </p:nvSpPr>
        <p:spPr>
          <a:xfrm>
            <a:off x="459425" y="3087575"/>
            <a:ext cx="16470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주제 설정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페이지 제작(Figma)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React Component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제작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2104925" y="3087575"/>
            <a:ext cx="16470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DB Schema 제작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DB 기초 CRUD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테스트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3750875" y="3087575"/>
            <a:ext cx="14946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Spring 로그인 구현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(JWT)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React 기초 틀 완성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Spring &amp; React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연동 테스트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5394150" y="3087575"/>
            <a:ext cx="16470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Java HTML Parser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(Jsoup)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React 최적화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7037575" y="3087575"/>
            <a:ext cx="16470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Spring &amp; ChatGPT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API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ChatGPT Query</a:t>
            </a:r>
            <a:b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 최적화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4215450" y="1460375"/>
            <a:ext cx="712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FFA3"/>
                </a:solidFill>
              </a:rPr>
              <a:t>✓</a:t>
            </a:r>
            <a:endParaRPr b="1" sz="6000">
              <a:solidFill>
                <a:srgbClr val="00FFA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2494875" y="1460375"/>
            <a:ext cx="712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FFA3"/>
                </a:solidFill>
              </a:rPr>
              <a:t>✓</a:t>
            </a:r>
            <a:endParaRPr b="1" sz="6000">
              <a:solidFill>
                <a:srgbClr val="00FFA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830300" y="1460375"/>
            <a:ext cx="712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FFA3"/>
                </a:solidFill>
              </a:rPr>
              <a:t>✓</a:t>
            </a:r>
            <a:endParaRPr b="1" sz="6000">
              <a:solidFill>
                <a:srgbClr val="00FFA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5861250" y="1460375"/>
            <a:ext cx="712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FFA3"/>
                </a:solidFill>
              </a:rPr>
              <a:t>✓</a:t>
            </a:r>
            <a:endParaRPr b="1" sz="6000">
              <a:solidFill>
                <a:srgbClr val="00FFA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7450425" y="1460375"/>
            <a:ext cx="712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FFA3"/>
                </a:solidFill>
              </a:rPr>
              <a:t>✓</a:t>
            </a:r>
            <a:endParaRPr b="1" sz="6000">
              <a:solidFill>
                <a:srgbClr val="00FFA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 flipH="1">
            <a:off x="0" y="0"/>
            <a:ext cx="1830300" cy="1830300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 cap="flat" cmpd="sng" w="9525">
            <a:solidFill>
              <a:srgbClr val="0606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50" y="63015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6061A"/>
                </a:solidFill>
                <a:latin typeface="Noto Sans"/>
                <a:ea typeface="Noto Sans"/>
                <a:cs typeface="Noto Sans"/>
                <a:sym typeface="Noto Sans"/>
              </a:rPr>
              <a:t>Contents</a:t>
            </a:r>
            <a:endParaRPr b="1" sz="2400">
              <a:solidFill>
                <a:srgbClr val="06061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3673900" y="77805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소개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0" name="Google Shape;110;p26"/>
          <p:cNvSpPr/>
          <p:nvPr/>
        </p:nvSpPr>
        <p:spPr>
          <a:xfrm>
            <a:off x="2759500" y="2364150"/>
            <a:ext cx="669524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03</a:t>
            </a:r>
          </a:p>
        </p:txBody>
      </p:sp>
      <p:sp>
        <p:nvSpPr>
          <p:cNvPr id="111" name="Google Shape;111;p26"/>
          <p:cNvSpPr txBox="1"/>
          <p:nvPr/>
        </p:nvSpPr>
        <p:spPr>
          <a:xfrm>
            <a:off x="3673900" y="157110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 &amp; 역할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3673900" y="223110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이용 방법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3673900" y="289110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3673900" y="3647950"/>
            <a:ext cx="1830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Wireframe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6874300" y="85950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User Flow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6874300" y="157110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ERD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6874300" y="228270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시연 영상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6874300" y="297255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일정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2759500" y="940950"/>
            <a:ext cx="591946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01</a:t>
            </a:r>
          </a:p>
        </p:txBody>
      </p:sp>
      <p:sp>
        <p:nvSpPr>
          <p:cNvPr id="120" name="Google Shape;120;p26"/>
          <p:cNvSpPr/>
          <p:nvPr/>
        </p:nvSpPr>
        <p:spPr>
          <a:xfrm>
            <a:off x="2759500" y="1652550"/>
            <a:ext cx="664961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02</a:t>
            </a:r>
          </a:p>
        </p:txBody>
      </p:sp>
      <p:sp>
        <p:nvSpPr>
          <p:cNvPr id="121" name="Google Shape;121;p26"/>
          <p:cNvSpPr/>
          <p:nvPr/>
        </p:nvSpPr>
        <p:spPr>
          <a:xfrm>
            <a:off x="2759500" y="3075750"/>
            <a:ext cx="682563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04</a:t>
            </a:r>
          </a:p>
        </p:txBody>
      </p:sp>
      <p:sp>
        <p:nvSpPr>
          <p:cNvPr id="122" name="Google Shape;122;p26"/>
          <p:cNvSpPr/>
          <p:nvPr/>
        </p:nvSpPr>
        <p:spPr>
          <a:xfrm>
            <a:off x="2761788" y="3787350"/>
            <a:ext cx="677999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05</a:t>
            </a:r>
          </a:p>
        </p:txBody>
      </p:sp>
      <p:sp>
        <p:nvSpPr>
          <p:cNvPr id="123" name="Google Shape;123;p26"/>
          <p:cNvSpPr/>
          <p:nvPr/>
        </p:nvSpPr>
        <p:spPr>
          <a:xfrm>
            <a:off x="5962838" y="1652550"/>
            <a:ext cx="668872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07</a:t>
            </a:r>
          </a:p>
        </p:txBody>
      </p:sp>
      <p:sp>
        <p:nvSpPr>
          <p:cNvPr id="124" name="Google Shape;124;p26"/>
          <p:cNvSpPr/>
          <p:nvPr/>
        </p:nvSpPr>
        <p:spPr>
          <a:xfrm>
            <a:off x="5959900" y="940950"/>
            <a:ext cx="674740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06</a:t>
            </a:r>
          </a:p>
        </p:txBody>
      </p:sp>
      <p:sp>
        <p:nvSpPr>
          <p:cNvPr id="125" name="Google Shape;125;p26"/>
          <p:cNvSpPr/>
          <p:nvPr/>
        </p:nvSpPr>
        <p:spPr>
          <a:xfrm>
            <a:off x="5962838" y="2364150"/>
            <a:ext cx="668221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08</a:t>
            </a:r>
          </a:p>
        </p:txBody>
      </p:sp>
      <p:sp>
        <p:nvSpPr>
          <p:cNvPr id="126" name="Google Shape;126;p26"/>
          <p:cNvSpPr/>
          <p:nvPr/>
        </p:nvSpPr>
        <p:spPr>
          <a:xfrm>
            <a:off x="5963163" y="3075750"/>
            <a:ext cx="667569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09</a:t>
            </a:r>
          </a:p>
        </p:txBody>
      </p:sp>
      <p:sp>
        <p:nvSpPr>
          <p:cNvPr id="127" name="Google Shape;127;p26"/>
          <p:cNvSpPr/>
          <p:nvPr/>
        </p:nvSpPr>
        <p:spPr>
          <a:xfrm>
            <a:off x="5963488" y="3795450"/>
            <a:ext cx="641492" cy="407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10</a:t>
            </a:r>
          </a:p>
        </p:txBody>
      </p:sp>
      <p:sp>
        <p:nvSpPr>
          <p:cNvPr id="128" name="Google Shape;128;p26"/>
          <p:cNvSpPr txBox="1"/>
          <p:nvPr/>
        </p:nvSpPr>
        <p:spPr>
          <a:xfrm>
            <a:off x="6874300" y="3705900"/>
            <a:ext cx="1830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향후 개선 방향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3673900" y="1129800"/>
            <a:ext cx="1552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배경 및 목표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3673900" y="2618000"/>
            <a:ext cx="1552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기능 사용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" name="Google Shape;131;p26"/>
          <p:cNvSpPr txBox="1"/>
          <p:nvPr/>
        </p:nvSpPr>
        <p:spPr>
          <a:xfrm>
            <a:off x="3667338" y="3258025"/>
            <a:ext cx="1781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프레임워크 &amp; API &amp; 협업툴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3642888" y="4015525"/>
            <a:ext cx="2119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전반적인 디자인 및 구조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/>
        </p:nvSpPr>
        <p:spPr>
          <a:xfrm>
            <a:off x="2679450" y="529625"/>
            <a:ext cx="37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일정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3" name="Google Shape;403;p44"/>
          <p:cNvSpPr/>
          <p:nvPr/>
        </p:nvSpPr>
        <p:spPr>
          <a:xfrm>
            <a:off x="4572150" y="2264950"/>
            <a:ext cx="1645800" cy="548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4800750" y="2254300"/>
            <a:ext cx="1188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02/09</a:t>
            </a:r>
            <a:b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~ 02/20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4571550" y="3079675"/>
            <a:ext cx="16470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기사요약 시간 줄이기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AWS 배포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4942425" y="1452475"/>
            <a:ext cx="712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E06666"/>
                </a:solidFill>
              </a:rPr>
              <a:t>✗</a:t>
            </a:r>
            <a:endParaRPr b="1" sz="6000">
              <a:solidFill>
                <a:srgbClr val="F6B26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7" name="Google Shape;407;p44"/>
          <p:cNvSpPr/>
          <p:nvPr/>
        </p:nvSpPr>
        <p:spPr>
          <a:xfrm>
            <a:off x="2926050" y="2264950"/>
            <a:ext cx="1645800" cy="548700"/>
          </a:xfrm>
          <a:prstGeom prst="chevron">
            <a:avLst>
              <a:gd fmla="val 50000" name="adj"/>
            </a:avLst>
          </a:prstGeom>
          <a:solidFill>
            <a:srgbClr val="4A86E8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 txBox="1"/>
          <p:nvPr/>
        </p:nvSpPr>
        <p:spPr>
          <a:xfrm>
            <a:off x="3154650" y="2254300"/>
            <a:ext cx="1188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01/29</a:t>
            </a:r>
            <a:b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~ 02/08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9" name="Google Shape;409;p44"/>
          <p:cNvSpPr txBox="1"/>
          <p:nvPr/>
        </p:nvSpPr>
        <p:spPr>
          <a:xfrm>
            <a:off x="2925450" y="3079675"/>
            <a:ext cx="16470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TTS 기능 구현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UI 개선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0" name="Google Shape;410;p44"/>
          <p:cNvSpPr txBox="1"/>
          <p:nvPr/>
        </p:nvSpPr>
        <p:spPr>
          <a:xfrm>
            <a:off x="3296325" y="1452475"/>
            <a:ext cx="712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FFA3"/>
                </a:solidFill>
              </a:rPr>
              <a:t>✓</a:t>
            </a:r>
            <a:endParaRPr b="1" sz="6000">
              <a:solidFill>
                <a:srgbClr val="F6B26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/>
        </p:nvSpPr>
        <p:spPr>
          <a:xfrm>
            <a:off x="2679450" y="537475"/>
            <a:ext cx="37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향후 개선방향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6" name="Google Shape;416;p45"/>
          <p:cNvSpPr/>
          <p:nvPr/>
        </p:nvSpPr>
        <p:spPr>
          <a:xfrm>
            <a:off x="458550" y="1370925"/>
            <a:ext cx="8226900" cy="3353100"/>
          </a:xfrm>
          <a:prstGeom prst="roundRect">
            <a:avLst>
              <a:gd fmla="val 8976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760025" y="1454325"/>
            <a:ext cx="7230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・AWS 배포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・</a:t>
            </a: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GPT Service 속도 &amp; 정확성 개선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・유저 Scrap 보유 개수 제한하기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・지원하는 신문사 확장하기(현재는 2개만 지원) 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・Settings에서 유저가 원하는 스크랩 Output 언어 설정 (한국어, 영어)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・</a:t>
            </a: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Scrap-Bot (Spring Microservice) 적용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- 유저가 스크랩 요청할 가능성이 높은 기사들을 백그라운드에서 항상 스크랩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ex) 실시간 인기뉴스 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/>
        </p:nvSpPr>
        <p:spPr>
          <a:xfrm>
            <a:off x="2679450" y="2286750"/>
            <a:ext cx="37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Q&amp;A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458550" y="1379975"/>
            <a:ext cx="8226900" cy="3353100"/>
          </a:xfrm>
          <a:prstGeom prst="roundRect">
            <a:avLst>
              <a:gd fmla="val 8976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4228300" y="1546525"/>
            <a:ext cx="365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세상 돌아가는 일은 알고 싶은데 !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4228300" y="2005600"/>
            <a:ext cx="365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뉴스 기사를 읽을 시간은 없는 !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4228300" y="2482025"/>
            <a:ext cx="365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바쁜 당신을 위해 !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228963" y="3881775"/>
            <a:ext cx="365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뉴스 기사를 요약해드립니다 !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50" y="1698174"/>
            <a:ext cx="2716700" cy="2716696"/>
          </a:xfrm>
          <a:prstGeom prst="rect">
            <a:avLst/>
          </a:prstGeom>
          <a:noFill/>
          <a:ln>
            <a:noFill/>
          </a:ln>
          <a:effectLst>
            <a:outerShdw blurRad="357188" rotWithShape="0" algn="bl">
              <a:schemeClr val="dk1">
                <a:alpha val="40000"/>
              </a:schemeClr>
            </a:outerShdw>
          </a:effectLst>
        </p:spPr>
      </p:pic>
      <p:sp>
        <p:nvSpPr>
          <p:cNvPr id="143" name="Google Shape;143;p27"/>
          <p:cNvSpPr txBox="1"/>
          <p:nvPr/>
        </p:nvSpPr>
        <p:spPr>
          <a:xfrm>
            <a:off x="4227638" y="3307650"/>
            <a:ext cx="3657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A86E8"/>
                </a:solidFill>
                <a:latin typeface="Noto Sans KR"/>
                <a:ea typeface="Noto Sans KR"/>
                <a:cs typeface="Noto Sans KR"/>
                <a:sym typeface="Noto Sans KR"/>
              </a:rPr>
              <a:t>Scrap</a:t>
            </a:r>
            <a:r>
              <a:rPr b="1" lang="en" sz="2000">
                <a:solidFill>
                  <a:srgbClr val="4A86E8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에서 !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2934300" y="125675"/>
            <a:ext cx="32754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소개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2968200" y="738725"/>
            <a:ext cx="3207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 &amp; 역할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459875" y="2161350"/>
            <a:ext cx="2286000" cy="137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/>
          <p:nvPr/>
        </p:nvSpPr>
        <p:spPr>
          <a:xfrm>
            <a:off x="3429000" y="2161350"/>
            <a:ext cx="2286000" cy="137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/>
          <p:nvPr/>
        </p:nvSpPr>
        <p:spPr>
          <a:xfrm>
            <a:off x="6398125" y="2161350"/>
            <a:ext cx="2286000" cy="137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460775" y="2334300"/>
            <a:ext cx="22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정의정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3429450" y="2334300"/>
            <a:ext cx="22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김태휘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6398125" y="2334300"/>
            <a:ext cx="22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허은성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460775" y="2962950"/>
            <a:ext cx="22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Full-Stack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3429450" y="2962950"/>
            <a:ext cx="22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Full-Stack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6398125" y="2962950"/>
            <a:ext cx="22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Front-end</a:t>
            </a:r>
            <a:endParaRPr b="1" sz="1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460775" y="1645175"/>
            <a:ext cx="22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조장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6398125" y="1645175"/>
            <a:ext cx="228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3265350" y="2286750"/>
            <a:ext cx="26133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이용 방법</a:t>
            </a:r>
            <a:r>
              <a:rPr b="1" lang="en" sz="4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sz="4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13" y="212863"/>
            <a:ext cx="3163125" cy="2222757"/>
          </a:xfrm>
          <a:prstGeom prst="rect">
            <a:avLst/>
          </a:prstGeom>
          <a:noFill/>
          <a:ln>
            <a:noFill/>
          </a:ln>
          <a:effectLst>
            <a:outerShdw blurRad="171450" rotWithShape="0" algn="bl">
              <a:srgbClr val="4A86E8">
                <a:alpha val="97000"/>
              </a:srgbClr>
            </a:outerShdw>
          </a:effectLst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751" y="1455487"/>
            <a:ext cx="3163138" cy="222275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>
              <a:srgbClr val="4A86E8">
                <a:alpha val="97000"/>
              </a:srgbClr>
            </a:outerShdw>
          </a:effectLst>
        </p:spPr>
      </p:pic>
      <p:sp>
        <p:nvSpPr>
          <p:cNvPr id="172" name="Google Shape;172;p30"/>
          <p:cNvSpPr/>
          <p:nvPr/>
        </p:nvSpPr>
        <p:spPr>
          <a:xfrm rot="1800366">
            <a:off x="4467817" y="1466492"/>
            <a:ext cx="889636" cy="4170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413" y="2707900"/>
            <a:ext cx="3163125" cy="2222732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9050">
              <a:srgbClr val="4A86E8">
                <a:alpha val="97000"/>
              </a:srgbClr>
            </a:outerShdw>
          </a:effectLst>
        </p:spPr>
      </p:pic>
      <p:pic>
        <p:nvPicPr>
          <p:cNvPr id="174" name="Google Shape;17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2500" y="444513"/>
            <a:ext cx="4330001" cy="36195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>
              <a:schemeClr val="accent2">
                <a:alpha val="50000"/>
              </a:schemeClr>
            </a:outerShdw>
          </a:effectLst>
        </p:spPr>
      </p:pic>
      <p:cxnSp>
        <p:nvCxnSpPr>
          <p:cNvPr id="175" name="Google Shape;175;p30"/>
          <p:cNvCxnSpPr>
            <a:endCxn id="174" idx="1"/>
          </p:cNvCxnSpPr>
          <p:nvPr/>
        </p:nvCxnSpPr>
        <p:spPr>
          <a:xfrm>
            <a:off x="3578400" y="605687"/>
            <a:ext cx="884100" cy="19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cxnSp>
      <p:sp>
        <p:nvSpPr>
          <p:cNvPr id="176" name="Google Shape;176;p30"/>
          <p:cNvSpPr/>
          <p:nvPr/>
        </p:nvSpPr>
        <p:spPr>
          <a:xfrm rot="8999634">
            <a:off x="4403943" y="3305348"/>
            <a:ext cx="889636" cy="4170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75" y="517425"/>
            <a:ext cx="3365650" cy="4077300"/>
          </a:xfrm>
          <a:prstGeom prst="rect">
            <a:avLst/>
          </a:prstGeom>
          <a:noFill/>
          <a:ln>
            <a:noFill/>
          </a:ln>
          <a:effectLst>
            <a:outerShdw blurRad="714375" rotWithShape="0" algn="bl" dist="9525">
              <a:schemeClr val="accent2"/>
            </a:outerShdw>
          </a:effectLst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300" y="707300"/>
            <a:ext cx="3570099" cy="3728901"/>
          </a:xfrm>
          <a:prstGeom prst="rect">
            <a:avLst/>
          </a:prstGeom>
          <a:noFill/>
          <a:ln>
            <a:noFill/>
          </a:ln>
          <a:effectLst>
            <a:outerShdw blurRad="542925" rotWithShape="0" algn="bl" dir="5400000" dist="19050">
              <a:srgbClr val="4A86E8"/>
            </a:outerShdw>
          </a:effectLst>
        </p:spPr>
      </p:pic>
      <p:sp>
        <p:nvSpPr>
          <p:cNvPr id="183" name="Google Shape;183;p31"/>
          <p:cNvSpPr/>
          <p:nvPr/>
        </p:nvSpPr>
        <p:spPr>
          <a:xfrm rot="1281">
            <a:off x="4110562" y="2196025"/>
            <a:ext cx="804900" cy="590400"/>
          </a:xfrm>
          <a:prstGeom prst="rightArrow">
            <a:avLst>
              <a:gd fmla="val 50000" name="adj1"/>
              <a:gd fmla="val 49373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4" name="Google Shape;184;p31"/>
          <p:cNvSpPr/>
          <p:nvPr/>
        </p:nvSpPr>
        <p:spPr>
          <a:xfrm>
            <a:off x="6214200" y="4163000"/>
            <a:ext cx="626400" cy="264600"/>
          </a:xfrm>
          <a:prstGeom prst="roundRect">
            <a:avLst>
              <a:gd fmla="val 11906" name="adj"/>
            </a:avLst>
          </a:prstGeom>
          <a:noFill/>
          <a:ln cap="flat" cmpd="sng" w="28575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31"/>
          <p:cNvCxnSpPr>
            <a:stCxn id="184" idx="1"/>
          </p:cNvCxnSpPr>
          <p:nvPr/>
        </p:nvCxnSpPr>
        <p:spPr>
          <a:xfrm flipH="1">
            <a:off x="5587800" y="4295300"/>
            <a:ext cx="626400" cy="30300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6" name="Google Shape;186;p31"/>
          <p:cNvSpPr txBox="1"/>
          <p:nvPr/>
        </p:nvSpPr>
        <p:spPr>
          <a:xfrm>
            <a:off x="4682100" y="4594725"/>
            <a:ext cx="173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CCEB"/>
                </a:solidFill>
                <a:latin typeface="Noto Sans KR"/>
                <a:ea typeface="Noto Sans KR"/>
                <a:cs typeface="Noto Sans KR"/>
                <a:sym typeface="Noto Sans KR"/>
              </a:rPr>
              <a:t>요약된 기사를 저장</a:t>
            </a:r>
            <a:endParaRPr sz="1500">
              <a:solidFill>
                <a:srgbClr val="12CCE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00" y="1153775"/>
            <a:ext cx="8103601" cy="383432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6D9EEB">
                <a:alpha val="64999"/>
              </a:srgbClr>
            </a:outerShdw>
          </a:effectLst>
        </p:spPr>
      </p:pic>
      <p:sp>
        <p:nvSpPr>
          <p:cNvPr id="192" name="Google Shape;192;p32"/>
          <p:cNvSpPr/>
          <p:nvPr/>
        </p:nvSpPr>
        <p:spPr>
          <a:xfrm>
            <a:off x="520200" y="1730225"/>
            <a:ext cx="1249500" cy="990900"/>
          </a:xfrm>
          <a:prstGeom prst="roundRect">
            <a:avLst>
              <a:gd fmla="val 11906" name="adj"/>
            </a:avLst>
          </a:prstGeom>
          <a:noFill/>
          <a:ln cap="flat" cmpd="sng" w="28575">
            <a:solidFill>
              <a:srgbClr val="12CC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2599450" y="1544425"/>
            <a:ext cx="5186700" cy="3443700"/>
          </a:xfrm>
          <a:prstGeom prst="roundRect">
            <a:avLst>
              <a:gd fmla="val 5362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2"/>
          <p:cNvCxnSpPr>
            <a:stCxn id="192" idx="0"/>
          </p:cNvCxnSpPr>
          <p:nvPr/>
        </p:nvCxnSpPr>
        <p:spPr>
          <a:xfrm rot="10800000">
            <a:off x="1140450" y="786425"/>
            <a:ext cx="4500" cy="943800"/>
          </a:xfrm>
          <a:prstGeom prst="straightConnector1">
            <a:avLst/>
          </a:prstGeom>
          <a:noFill/>
          <a:ln cap="flat" cmpd="sng" w="28575">
            <a:solidFill>
              <a:srgbClr val="12CCEB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5" name="Google Shape;195;p32"/>
          <p:cNvCxnSpPr/>
          <p:nvPr/>
        </p:nvCxnSpPr>
        <p:spPr>
          <a:xfrm rot="10800000">
            <a:off x="5192800" y="786425"/>
            <a:ext cx="0" cy="747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6" name="Google Shape;196;p32"/>
          <p:cNvSpPr txBox="1"/>
          <p:nvPr/>
        </p:nvSpPr>
        <p:spPr>
          <a:xfrm>
            <a:off x="378675" y="377800"/>
            <a:ext cx="239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CCEB"/>
                </a:solidFill>
                <a:latin typeface="Noto Sans KR"/>
                <a:ea typeface="Noto Sans KR"/>
                <a:cs typeface="Noto Sans KR"/>
                <a:sym typeface="Noto Sans KR"/>
              </a:rPr>
              <a:t>사이드바에서 내용확인 가능</a:t>
            </a:r>
            <a:endParaRPr sz="1500">
              <a:solidFill>
                <a:srgbClr val="12CCE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3722700" y="377800"/>
            <a:ext cx="34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저장된 스크랩들을 카드 형태로 볼수 있음</a:t>
            </a:r>
            <a:endParaRPr sz="1500">
              <a:solidFill>
                <a:schemeClr val="accent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061A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00" y="1153775"/>
            <a:ext cx="8103601" cy="38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00" y="1168524"/>
            <a:ext cx="8103601" cy="38469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6D9EEB">
                <a:alpha val="64999"/>
              </a:srgbClr>
            </a:outerShdw>
          </a:effectLst>
        </p:spPr>
      </p:pic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50" y="1896975"/>
            <a:ext cx="1324200" cy="17175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5" name="Google Shape;205;p33"/>
          <p:cNvCxnSpPr/>
          <p:nvPr/>
        </p:nvCxnSpPr>
        <p:spPr>
          <a:xfrm flipH="1" rot="10800000">
            <a:off x="1838900" y="1600875"/>
            <a:ext cx="721500" cy="2961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3"/>
          <p:cNvCxnSpPr/>
          <p:nvPr/>
        </p:nvCxnSpPr>
        <p:spPr>
          <a:xfrm>
            <a:off x="1838900" y="2068725"/>
            <a:ext cx="674100" cy="26127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3"/>
          <p:cNvSpPr/>
          <p:nvPr/>
        </p:nvSpPr>
        <p:spPr>
          <a:xfrm>
            <a:off x="2499475" y="1601000"/>
            <a:ext cx="4100400" cy="3107400"/>
          </a:xfrm>
          <a:prstGeom prst="roundRect">
            <a:avLst>
              <a:gd fmla="val 2608" name="adj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>
              <a:srgbClr val="A4C2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3"/>
          <p:cNvCxnSpPr/>
          <p:nvPr/>
        </p:nvCxnSpPr>
        <p:spPr>
          <a:xfrm flipH="1" rot="10800000">
            <a:off x="1171450" y="925575"/>
            <a:ext cx="1200" cy="95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9" name="Google Shape;209;p33"/>
          <p:cNvCxnSpPr/>
          <p:nvPr/>
        </p:nvCxnSpPr>
        <p:spPr>
          <a:xfrm rot="10800000">
            <a:off x="4553200" y="925575"/>
            <a:ext cx="11400" cy="6753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0" name="Google Shape;210;p33"/>
          <p:cNvSpPr txBox="1"/>
          <p:nvPr/>
        </p:nvSpPr>
        <p:spPr>
          <a:xfrm>
            <a:off x="418825" y="510075"/>
            <a:ext cx="202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3C47D"/>
                </a:solidFill>
              </a:rPr>
              <a:t>저장된 스크랩을 클릭</a:t>
            </a:r>
            <a:endParaRPr sz="1500">
              <a:solidFill>
                <a:srgbClr val="93C47D"/>
              </a:solidFill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3158400" y="473325"/>
            <a:ext cx="282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클릭된 스크랩의 내용이 보여짐</a:t>
            </a:r>
            <a:endParaRPr sz="1500">
              <a:solidFill>
                <a:srgbClr val="B7B7B7"/>
              </a:solidFill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0675" y="1969875"/>
            <a:ext cx="688075" cy="4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2779075" y="4070825"/>
            <a:ext cx="318900" cy="2961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33"/>
          <p:cNvCxnSpPr>
            <a:stCxn id="213" idx="3"/>
          </p:cNvCxnSpPr>
          <p:nvPr/>
        </p:nvCxnSpPr>
        <p:spPr>
          <a:xfrm>
            <a:off x="3097975" y="4218875"/>
            <a:ext cx="441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5" name="Google Shape;215;p33"/>
          <p:cNvSpPr txBox="1"/>
          <p:nvPr/>
        </p:nvSpPr>
        <p:spPr>
          <a:xfrm>
            <a:off x="3536425" y="4052375"/>
            <a:ext cx="20265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Noto Sans KR"/>
                <a:ea typeface="Noto Sans KR"/>
                <a:cs typeface="Noto Sans KR"/>
                <a:sym typeface="Noto Sans KR"/>
              </a:rPr>
              <a:t>기사를 읽어주는 TTS 버튼</a:t>
            </a:r>
            <a:endParaRPr sz="1200">
              <a:solidFill>
                <a:schemeClr val="accent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2779075" y="2121700"/>
            <a:ext cx="602700" cy="2070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>
              <a:srgbClr val="A4C2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33"/>
          <p:cNvCxnSpPr>
            <a:stCxn id="216" idx="3"/>
          </p:cNvCxnSpPr>
          <p:nvPr/>
        </p:nvCxnSpPr>
        <p:spPr>
          <a:xfrm>
            <a:off x="3381775" y="2225200"/>
            <a:ext cx="473100" cy="12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8" name="Google Shape;218;p33"/>
          <p:cNvSpPr txBox="1"/>
          <p:nvPr/>
        </p:nvSpPr>
        <p:spPr>
          <a:xfrm>
            <a:off x="3845875" y="2032600"/>
            <a:ext cx="282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기사 원문 보기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5763375" y="1969875"/>
            <a:ext cx="602700" cy="453600"/>
          </a:xfrm>
          <a:prstGeom prst="roundRect">
            <a:avLst>
              <a:gd fmla="val 20033" name="adj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>
              <a:srgbClr val="A4C2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33"/>
          <p:cNvCxnSpPr>
            <a:stCxn id="219" idx="2"/>
          </p:cNvCxnSpPr>
          <p:nvPr/>
        </p:nvCxnSpPr>
        <p:spPr>
          <a:xfrm>
            <a:off x="6064725" y="2423475"/>
            <a:ext cx="0" cy="4539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1" name="Google Shape;221;p33"/>
          <p:cNvSpPr txBox="1"/>
          <p:nvPr/>
        </p:nvSpPr>
        <p:spPr>
          <a:xfrm>
            <a:off x="5425113" y="2845625"/>
            <a:ext cx="127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드롭 다운 메뉴</a:t>
            </a:r>
            <a:endParaRPr sz="12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